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Lst>
  <p:sldSz cy="5143500" cx="9144000"/>
  <p:notesSz cx="6858000" cy="9144000"/>
  <p:embeddedFontLst>
    <p:embeddedFont>
      <p:font typeface="Average"/>
      <p:regular r:id="rId61"/>
    </p:embeddedFont>
    <p:embeddedFont>
      <p:font typeface="Oswald"/>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Oswald-regular.fntdata"/><Relationship Id="rId61" Type="http://schemas.openxmlformats.org/officeDocument/2006/relationships/font" Target="fonts/Average-regular.fntdata"/><Relationship Id="rId20" Type="http://schemas.openxmlformats.org/officeDocument/2006/relationships/slide" Target="slides/slide16.xml"/><Relationship Id="rId63" Type="http://schemas.openxmlformats.org/officeDocument/2006/relationships/font" Target="fonts/Oswald-bold.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Shape 10"/>
          <p:cNvGrpSpPr/>
          <p:nvPr/>
        </p:nvGrpSpPr>
        <p:grpSpPr>
          <a:xfrm>
            <a:off x="4350279" y="2855377"/>
            <a:ext cx="443589"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 name="Shape 14"/>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Shape 15"/>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Shape 50"/>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Shape 5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Shape 42"/>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Shape 43"/>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24.png"/><Relationship Id="rId5" Type="http://schemas.openxmlformats.org/officeDocument/2006/relationships/image" Target="../media/image29.png"/><Relationship Id="rId6" Type="http://schemas.openxmlformats.org/officeDocument/2006/relationships/image" Target="../media/image16.png"/><Relationship Id="rId7" Type="http://schemas.openxmlformats.org/officeDocument/2006/relationships/image" Target="../media/image9.png"/><Relationship Id="rId8"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neuralnetworksanddeeplearning.com/chap2.html" TargetMode="External"/><Relationship Id="rId4" Type="http://schemas.openxmlformats.org/officeDocument/2006/relationships/hyperlink" Target="https://www.youtube.com/playlist?list=PLZHQObOWTQDNU6R1_67000Dx_ZCJB-3p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ctrTitle"/>
          </p:nvPr>
        </p:nvSpPr>
        <p:spPr>
          <a:xfrm>
            <a:off x="532950" y="979525"/>
            <a:ext cx="8078100" cy="1730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Machine Learning &amp; Deep Learning</a:t>
            </a:r>
            <a:endParaRPr/>
          </a:p>
          <a:p>
            <a:pPr indent="0" lvl="0" marL="0">
              <a:spcBef>
                <a:spcPts val="0"/>
              </a:spcBef>
              <a:spcAft>
                <a:spcPts val="0"/>
              </a:spcAft>
              <a:buNone/>
            </a:pPr>
            <a:r>
              <a:rPr lang="en" sz="3600"/>
              <a:t>Demystifying Back </a:t>
            </a:r>
            <a:r>
              <a:rPr lang="en" sz="3600"/>
              <a:t>Propagation</a:t>
            </a:r>
            <a:endParaRPr sz="3600"/>
          </a:p>
        </p:txBody>
      </p:sp>
      <p:sp>
        <p:nvSpPr>
          <p:cNvPr id="60" name="Shape 60"/>
          <p:cNvSpPr txBox="1"/>
          <p:nvPr/>
        </p:nvSpPr>
        <p:spPr>
          <a:xfrm>
            <a:off x="671250" y="3174876"/>
            <a:ext cx="78015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CACACA"/>
                </a:solidFill>
                <a:latin typeface="Average"/>
                <a:ea typeface="Average"/>
                <a:cs typeface="Average"/>
                <a:sym typeface="Average"/>
              </a:rPr>
              <a:t>Dinesh Kumar Subramanian</a:t>
            </a:r>
            <a:endParaRPr sz="2100">
              <a:solidFill>
                <a:srgbClr val="CACACA"/>
              </a:solidFill>
              <a:latin typeface="Average"/>
              <a:ea typeface="Average"/>
              <a:cs typeface="Average"/>
              <a:sym typeface="Average"/>
            </a:endParaRPr>
          </a:p>
          <a:p>
            <a:pPr indent="0" lvl="0" marL="0" rtl="0" algn="ctr">
              <a:spcBef>
                <a:spcPts val="0"/>
              </a:spcBef>
              <a:spcAft>
                <a:spcPts val="0"/>
              </a:spcAft>
              <a:buNone/>
            </a:pPr>
            <a:r>
              <a:rPr lang="en" sz="2100">
                <a:solidFill>
                  <a:srgbClr val="CACACA"/>
                </a:solidFill>
                <a:latin typeface="Average"/>
                <a:ea typeface="Average"/>
                <a:cs typeface="Average"/>
                <a:sym typeface="Average"/>
              </a:rPr>
              <a:t>Founder, DTeam</a:t>
            </a:r>
            <a:endParaRPr sz="2100">
              <a:solidFill>
                <a:srgbClr val="CACACA"/>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Artificial Neural Network</a:t>
            </a:r>
            <a:endParaRPr/>
          </a:p>
        </p:txBody>
      </p:sp>
      <p:sp>
        <p:nvSpPr>
          <p:cNvPr id="112" name="Shape 1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Neural networks were developed as a way to simulate networks of </a:t>
            </a:r>
            <a:r>
              <a:rPr lang="en"/>
              <a:t>neurons</a:t>
            </a:r>
            <a:endParaRPr/>
          </a:p>
          <a:p>
            <a:pPr indent="-342900" lvl="0" marL="457200" rtl="0">
              <a:spcBef>
                <a:spcPts val="0"/>
              </a:spcBef>
              <a:spcAft>
                <a:spcPts val="0"/>
              </a:spcAft>
              <a:buSzPts val="1800"/>
              <a:buChar char="●"/>
            </a:pPr>
            <a:r>
              <a:rPr lang="en"/>
              <a:t>The idea of ANNs is based on the belief that working of human brain by making the right connections, can be imitated using silicon and wires as living neurons and dendrites.</a:t>
            </a:r>
            <a:endParaRPr/>
          </a:p>
          <a:p>
            <a:pPr indent="-342900" lvl="0" marL="457200" rtl="0">
              <a:spcBef>
                <a:spcPts val="0"/>
              </a:spcBef>
              <a:spcAft>
                <a:spcPts val="0"/>
              </a:spcAft>
              <a:buSzPts val="1800"/>
              <a:buChar char="●"/>
            </a:pPr>
            <a:r>
              <a:rPr lang="en"/>
              <a:t>In an artificial neural network, a neuron is a logistic unit</a:t>
            </a:r>
            <a:endParaRPr/>
          </a:p>
          <a:p>
            <a:pPr indent="-317500" lvl="1" marL="914400" rtl="0">
              <a:spcBef>
                <a:spcPts val="0"/>
              </a:spcBef>
              <a:spcAft>
                <a:spcPts val="0"/>
              </a:spcAft>
              <a:buSzPts val="1400"/>
              <a:buChar char="○"/>
            </a:pPr>
            <a:r>
              <a:rPr lang="en"/>
              <a:t>Feed input via input wires</a:t>
            </a:r>
            <a:endParaRPr/>
          </a:p>
          <a:p>
            <a:pPr indent="-317500" lvl="1" marL="914400" rtl="0">
              <a:spcBef>
                <a:spcPts val="0"/>
              </a:spcBef>
              <a:spcAft>
                <a:spcPts val="0"/>
              </a:spcAft>
              <a:buSzPts val="1400"/>
              <a:buChar char="○"/>
            </a:pPr>
            <a:r>
              <a:rPr lang="en"/>
              <a:t>Logistic unit does computation	</a:t>
            </a:r>
            <a:endParaRPr/>
          </a:p>
          <a:p>
            <a:pPr indent="-317500" lvl="1" marL="914400" rtl="0">
              <a:spcBef>
                <a:spcPts val="0"/>
              </a:spcBef>
              <a:spcAft>
                <a:spcPts val="0"/>
              </a:spcAft>
              <a:buSzPts val="1400"/>
              <a:buChar char="○"/>
            </a:pPr>
            <a:r>
              <a:rPr lang="en"/>
              <a:t>Sends output down output wires</a:t>
            </a:r>
            <a:endParaRPr/>
          </a:p>
          <a:p>
            <a:pPr indent="-342900" lvl="0" marL="457200" rtl="0">
              <a:spcBef>
                <a:spcPts val="0"/>
              </a:spcBef>
              <a:spcAft>
                <a:spcPts val="0"/>
              </a:spcAft>
              <a:buSzPts val="1800"/>
              <a:buChar char="●"/>
            </a:pPr>
            <a:r>
              <a:rPr lang="en"/>
              <a:t>ANNs are capable of learning, which takes place by altering weight values</a:t>
            </a:r>
            <a:endParaRPr/>
          </a:p>
          <a:p>
            <a:pPr indent="0" lvl="0" marL="0">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1761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Does ANN look like?</a:t>
            </a:r>
            <a:endParaRPr/>
          </a:p>
        </p:txBody>
      </p:sp>
      <p:pic>
        <p:nvPicPr>
          <p:cNvPr id="118" name="Shape 118"/>
          <p:cNvPicPr preferRelativeResize="0"/>
          <p:nvPr/>
        </p:nvPicPr>
        <p:blipFill>
          <a:blip r:embed="rId3">
            <a:alphaModFix/>
          </a:blip>
          <a:stretch>
            <a:fillRect/>
          </a:stretch>
        </p:blipFill>
        <p:spPr>
          <a:xfrm>
            <a:off x="2005850" y="822000"/>
            <a:ext cx="5348825" cy="4231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311700" y="2680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is a Perceptron?</a:t>
            </a:r>
            <a:endParaRPr/>
          </a:p>
        </p:txBody>
      </p:sp>
      <p:pic>
        <p:nvPicPr>
          <p:cNvPr id="124" name="Shape 124"/>
          <p:cNvPicPr preferRelativeResize="0"/>
          <p:nvPr/>
        </p:nvPicPr>
        <p:blipFill>
          <a:blip r:embed="rId3">
            <a:alphaModFix/>
          </a:blip>
          <a:stretch>
            <a:fillRect/>
          </a:stretch>
        </p:blipFill>
        <p:spPr>
          <a:xfrm>
            <a:off x="1723000" y="975225"/>
            <a:ext cx="6201574" cy="4046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Shape 129"/>
          <p:cNvPicPr preferRelativeResize="0"/>
          <p:nvPr/>
        </p:nvPicPr>
        <p:blipFill>
          <a:blip r:embed="rId3">
            <a:alphaModFix/>
          </a:blip>
          <a:stretch>
            <a:fillRect/>
          </a:stretch>
        </p:blipFill>
        <p:spPr>
          <a:xfrm>
            <a:off x="152400" y="1231937"/>
            <a:ext cx="8839201" cy="3276600"/>
          </a:xfrm>
          <a:prstGeom prst="rect">
            <a:avLst/>
          </a:prstGeom>
          <a:noFill/>
          <a:ln>
            <a:noFill/>
          </a:ln>
        </p:spPr>
      </p:pic>
      <p:sp>
        <p:nvSpPr>
          <p:cNvPr id="130" name="Shape 130"/>
          <p:cNvSpPr txBox="1"/>
          <p:nvPr>
            <p:ph type="title"/>
          </p:nvPr>
        </p:nvSpPr>
        <p:spPr>
          <a:xfrm>
            <a:off x="311700" y="5374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            Neuron                       vs              Perceptron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Approaching a Machine learning problem</a:t>
            </a:r>
            <a:endParaRPr/>
          </a:p>
        </p:txBody>
      </p:sp>
      <p:sp>
        <p:nvSpPr>
          <p:cNvPr id="136" name="Shape 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spcBef>
                <a:spcPts val="0"/>
              </a:spcBef>
              <a:spcAft>
                <a:spcPts val="0"/>
              </a:spcAft>
              <a:buClr>
                <a:srgbClr val="FFFFFF"/>
              </a:buClr>
              <a:buSzPts val="2200"/>
              <a:buChar char="●"/>
            </a:pPr>
            <a:r>
              <a:rPr lang="en" sz="2200">
                <a:solidFill>
                  <a:srgbClr val="FFFFFF"/>
                </a:solidFill>
              </a:rPr>
              <a:t>Understanding the problem</a:t>
            </a:r>
            <a:endParaRPr sz="2200">
              <a:solidFill>
                <a:srgbClr val="FFFFFF"/>
              </a:solidFill>
            </a:endParaRPr>
          </a:p>
          <a:p>
            <a:pPr indent="-368300" lvl="0" marL="457200" rtl="0">
              <a:spcBef>
                <a:spcPts val="0"/>
              </a:spcBef>
              <a:spcAft>
                <a:spcPts val="0"/>
              </a:spcAft>
              <a:buClr>
                <a:srgbClr val="FFFFFF"/>
              </a:buClr>
              <a:buSzPts val="2200"/>
              <a:buChar char="●"/>
            </a:pPr>
            <a:r>
              <a:rPr lang="en" sz="2200">
                <a:solidFill>
                  <a:srgbClr val="FFFFFF"/>
                </a:solidFill>
              </a:rPr>
              <a:t>Collecting proper data set</a:t>
            </a:r>
            <a:endParaRPr sz="2200">
              <a:solidFill>
                <a:srgbClr val="FFFFFF"/>
              </a:solidFill>
            </a:endParaRPr>
          </a:p>
          <a:p>
            <a:pPr indent="-368300" lvl="0" marL="457200" rtl="0">
              <a:spcBef>
                <a:spcPts val="0"/>
              </a:spcBef>
              <a:spcAft>
                <a:spcPts val="0"/>
              </a:spcAft>
              <a:buClr>
                <a:srgbClr val="FFFFFF"/>
              </a:buClr>
              <a:buSzPts val="2200"/>
              <a:buChar char="●"/>
            </a:pPr>
            <a:r>
              <a:rPr lang="en" sz="2200">
                <a:solidFill>
                  <a:srgbClr val="FFFFFF"/>
                </a:solidFill>
              </a:rPr>
              <a:t>Model Representation</a:t>
            </a:r>
            <a:endParaRPr sz="2200">
              <a:solidFill>
                <a:srgbClr val="FFFFFF"/>
              </a:solidFill>
            </a:endParaRPr>
          </a:p>
          <a:p>
            <a:pPr indent="-368300" lvl="0" marL="457200" rtl="0">
              <a:spcBef>
                <a:spcPts val="0"/>
              </a:spcBef>
              <a:spcAft>
                <a:spcPts val="0"/>
              </a:spcAft>
              <a:buClr>
                <a:srgbClr val="FFFFFF"/>
              </a:buClr>
              <a:buSzPts val="2200"/>
              <a:buChar char="●"/>
            </a:pPr>
            <a:r>
              <a:rPr lang="en" sz="2200">
                <a:solidFill>
                  <a:srgbClr val="FFFFFF"/>
                </a:solidFill>
              </a:rPr>
              <a:t>Hypothesis</a:t>
            </a:r>
            <a:endParaRPr sz="2200">
              <a:solidFill>
                <a:srgbClr val="FFFFFF"/>
              </a:solidFill>
            </a:endParaRPr>
          </a:p>
          <a:p>
            <a:pPr indent="-368300" lvl="0" marL="457200" rtl="0">
              <a:spcBef>
                <a:spcPts val="0"/>
              </a:spcBef>
              <a:spcAft>
                <a:spcPts val="0"/>
              </a:spcAft>
              <a:buClr>
                <a:srgbClr val="FFFFFF"/>
              </a:buClr>
              <a:buSzPts val="2200"/>
              <a:buChar char="●"/>
            </a:pPr>
            <a:r>
              <a:rPr lang="en" sz="2200">
                <a:solidFill>
                  <a:srgbClr val="FFFFFF"/>
                </a:solidFill>
              </a:rPr>
              <a:t>Cost Function</a:t>
            </a:r>
            <a:endParaRPr sz="2200">
              <a:solidFill>
                <a:srgbClr val="FFFFFF"/>
              </a:solidFill>
            </a:endParaRPr>
          </a:p>
          <a:p>
            <a:pPr indent="-368300" lvl="0" marL="457200" rtl="0">
              <a:spcBef>
                <a:spcPts val="0"/>
              </a:spcBef>
              <a:spcAft>
                <a:spcPts val="0"/>
              </a:spcAft>
              <a:buClr>
                <a:srgbClr val="FFFFFF"/>
              </a:buClr>
              <a:buSzPts val="2200"/>
              <a:buChar char="●"/>
            </a:pPr>
            <a:r>
              <a:rPr lang="en" sz="2200">
                <a:solidFill>
                  <a:srgbClr val="FFFFFF"/>
                </a:solidFill>
              </a:rPr>
              <a:t>Gradient descent</a:t>
            </a:r>
            <a:endParaRPr sz="2200">
              <a:solidFill>
                <a:srgbClr val="FFFFFF"/>
              </a:solidFill>
            </a:endParaRPr>
          </a:p>
          <a:p>
            <a:pPr indent="0" lvl="0" marL="0" rtl="0">
              <a:spcBef>
                <a:spcPts val="1600"/>
              </a:spcBef>
              <a:spcAft>
                <a:spcPts val="0"/>
              </a:spcAft>
              <a:buNone/>
            </a:pPr>
            <a:r>
              <a:t/>
            </a:r>
            <a:endParaRPr sz="2200">
              <a:solidFill>
                <a:srgbClr val="FFFFFF"/>
              </a:solidFill>
            </a:endParaRPr>
          </a:p>
          <a:p>
            <a:pPr indent="0" lvl="0" marL="0">
              <a:spcBef>
                <a:spcPts val="1600"/>
              </a:spcBef>
              <a:spcAft>
                <a:spcPts val="1600"/>
              </a:spcAft>
              <a:buNone/>
            </a:pPr>
            <a:r>
              <a:t/>
            </a:r>
            <a:endParaRPr sz="22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Understanding the problem &amp; Collecting data set</a:t>
            </a:r>
            <a:endParaRPr/>
          </a:p>
        </p:txBody>
      </p:sp>
      <p:sp>
        <p:nvSpPr>
          <p:cNvPr id="142" name="Shape 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We are running a company and you want to develop learning algorithms to address each of two problems</a:t>
            </a:r>
            <a:endParaRPr>
              <a:solidFill>
                <a:srgbClr val="FFFFFF"/>
              </a:solidFill>
            </a:endParaRPr>
          </a:p>
          <a:p>
            <a:pPr indent="-342900" lvl="0" marL="457200" rtl="0">
              <a:spcBef>
                <a:spcPts val="1600"/>
              </a:spcBef>
              <a:spcAft>
                <a:spcPts val="0"/>
              </a:spcAft>
              <a:buClr>
                <a:srgbClr val="FFFFFF"/>
              </a:buClr>
              <a:buSzPts val="1800"/>
              <a:buChar char="●"/>
            </a:pPr>
            <a:r>
              <a:rPr lang="en">
                <a:solidFill>
                  <a:srgbClr val="FFFFFF"/>
                </a:solidFill>
              </a:rPr>
              <a:t>You have a large inventory of identical items. You want to predict how many of these items will sell over the next 3 months.</a:t>
            </a:r>
            <a:endParaRPr>
              <a:solidFill>
                <a:srgbClr val="FFFFFF"/>
              </a:solidFill>
            </a:endParaRPr>
          </a:p>
          <a:p>
            <a:pPr indent="-342900" lvl="0" marL="457200" rtl="0">
              <a:spcBef>
                <a:spcPts val="0"/>
              </a:spcBef>
              <a:spcAft>
                <a:spcPts val="0"/>
              </a:spcAft>
              <a:buClr>
                <a:srgbClr val="FFFFFF"/>
              </a:buClr>
              <a:buSzPts val="1800"/>
              <a:buChar char="●"/>
            </a:pPr>
            <a:r>
              <a:rPr lang="en">
                <a:solidFill>
                  <a:srgbClr val="FFFFFF"/>
                </a:solidFill>
              </a:rPr>
              <a:t>You’d like software to examine individual customer accounts, and for each account decide if it has been hacked/compromised.</a:t>
            </a:r>
            <a:endParaRPr>
              <a:solidFill>
                <a:srgbClr val="FFFFFF"/>
              </a:solidFill>
            </a:endParaRPr>
          </a:p>
          <a:p>
            <a:pPr indent="0" lvl="0" marL="0">
              <a:spcBef>
                <a:spcPts val="1600"/>
              </a:spcBef>
              <a:spcAft>
                <a:spcPts val="0"/>
              </a:spcAft>
              <a:buNone/>
            </a:pPr>
            <a:r>
              <a:rPr lang="en">
                <a:solidFill>
                  <a:srgbClr val="FFFFFF"/>
                </a:solidFill>
              </a:rPr>
              <a:t>Care should be taken for understanding the problem clearly and opting  to go with either ML Algorithm or for other solutions. </a:t>
            </a:r>
            <a:endParaRPr>
              <a:solidFill>
                <a:srgbClr val="FFFFFF"/>
              </a:solidFill>
            </a:endParaRPr>
          </a:p>
          <a:p>
            <a:pPr indent="0" lvl="0" marL="0" rtl="0">
              <a:spcBef>
                <a:spcPts val="1600"/>
              </a:spcBef>
              <a:spcAft>
                <a:spcPts val="0"/>
              </a:spcAft>
              <a:buNone/>
            </a:pPr>
            <a:r>
              <a:t/>
            </a:r>
            <a:endParaRPr>
              <a:solidFill>
                <a:srgbClr val="FFFFFF"/>
              </a:solidFill>
            </a:endParaRPr>
          </a:p>
          <a:p>
            <a:pPr indent="0" lvl="0" marL="0" rtl="0">
              <a:spcBef>
                <a:spcPts val="1600"/>
              </a:spcBef>
              <a:spcAft>
                <a:spcPts val="1600"/>
              </a:spcAft>
              <a:buNone/>
            </a:pPr>
            <a:r>
              <a:t/>
            </a:r>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Model Representation</a:t>
            </a:r>
            <a:endParaRPr/>
          </a:p>
        </p:txBody>
      </p:sp>
      <p:pic>
        <p:nvPicPr>
          <p:cNvPr id="148" name="Shape 148"/>
          <p:cNvPicPr preferRelativeResize="0"/>
          <p:nvPr/>
        </p:nvPicPr>
        <p:blipFill>
          <a:blip r:embed="rId3">
            <a:alphaModFix/>
          </a:blip>
          <a:stretch>
            <a:fillRect/>
          </a:stretch>
        </p:blipFill>
        <p:spPr>
          <a:xfrm>
            <a:off x="1698775" y="1333500"/>
            <a:ext cx="4978350" cy="3235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Hypothesis</a:t>
            </a:r>
            <a:endParaRPr/>
          </a:p>
          <a:p>
            <a:pPr indent="0" lvl="0" marL="0">
              <a:spcBef>
                <a:spcPts val="0"/>
              </a:spcBef>
              <a:spcAft>
                <a:spcPts val="0"/>
              </a:spcAft>
              <a:buNone/>
            </a:pPr>
            <a:r>
              <a:t/>
            </a:r>
            <a:endParaRPr/>
          </a:p>
        </p:txBody>
      </p:sp>
      <p:sp>
        <p:nvSpPr>
          <p:cNvPr id="154" name="Shape 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sz="2200">
              <a:solidFill>
                <a:srgbClr val="FFFFFF"/>
              </a:solidFill>
            </a:endParaRPr>
          </a:p>
          <a:p>
            <a:pPr indent="-368300" lvl="0" marL="457200" rtl="0">
              <a:spcBef>
                <a:spcPts val="1600"/>
              </a:spcBef>
              <a:spcAft>
                <a:spcPts val="0"/>
              </a:spcAft>
              <a:buClr>
                <a:srgbClr val="FFFFFF"/>
              </a:buClr>
              <a:buSzPts val="2200"/>
              <a:buChar char="●"/>
            </a:pPr>
            <a:r>
              <a:rPr lang="en" sz="2200">
                <a:solidFill>
                  <a:srgbClr val="FFFFFF"/>
                </a:solidFill>
              </a:rPr>
              <a:t>O</a:t>
            </a:r>
            <a:r>
              <a:rPr lang="en" sz="2200">
                <a:solidFill>
                  <a:srgbClr val="FFFFFF"/>
                </a:solidFill>
              </a:rPr>
              <a:t>ur goal is, given a training set, to learn a function  h : X → Y  so that h(x) is a “good” predictor for the corresponding value of y.</a:t>
            </a:r>
            <a:endParaRPr sz="2200">
              <a:solidFill>
                <a:srgbClr val="FFFFFF"/>
              </a:solidFill>
            </a:endParaRPr>
          </a:p>
          <a:p>
            <a:pPr indent="-368300" lvl="0" marL="457200" rtl="0">
              <a:spcBef>
                <a:spcPts val="0"/>
              </a:spcBef>
              <a:spcAft>
                <a:spcPts val="0"/>
              </a:spcAft>
              <a:buClr>
                <a:srgbClr val="FFFFFF"/>
              </a:buClr>
              <a:buSzPts val="2200"/>
              <a:buChar char="●"/>
            </a:pPr>
            <a:r>
              <a:rPr lang="en" sz="2200">
                <a:solidFill>
                  <a:srgbClr val="FFFFFF"/>
                </a:solidFill>
              </a:rPr>
              <a:t>The Function h is called Hypothesis</a:t>
            </a:r>
            <a:endParaRPr sz="2200">
              <a:solidFill>
                <a:srgbClr val="FFFFFF"/>
              </a:solidFill>
            </a:endParaRPr>
          </a:p>
          <a:p>
            <a:pPr indent="0" lvl="0" marL="0">
              <a:spcBef>
                <a:spcPts val="1600"/>
              </a:spcBef>
              <a:spcAft>
                <a:spcPts val="1600"/>
              </a:spcAft>
              <a:buNone/>
            </a:pPr>
            <a:r>
              <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Cost function</a:t>
            </a:r>
            <a:endParaRPr/>
          </a:p>
        </p:txBody>
      </p:sp>
      <p:sp>
        <p:nvSpPr>
          <p:cNvPr id="160" name="Shape 160"/>
          <p:cNvSpPr txBox="1"/>
          <p:nvPr>
            <p:ph idx="1" type="body"/>
          </p:nvPr>
        </p:nvSpPr>
        <p:spPr>
          <a:xfrm>
            <a:off x="311700" y="1152475"/>
            <a:ext cx="8520600" cy="3708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Char char="●"/>
            </a:pPr>
            <a:r>
              <a:rPr lang="en">
                <a:solidFill>
                  <a:srgbClr val="FFFFFF"/>
                </a:solidFill>
              </a:rPr>
              <a:t>Accuracy of hypothesis function can be measured using Cost function. It takes an average difference of all the results of the hypothesis with inputs from x’s and actual output y’s</a:t>
            </a:r>
            <a:endParaRPr>
              <a:solidFill>
                <a:srgbClr val="FFFFFF"/>
              </a:solidFill>
            </a:endParaRPr>
          </a:p>
          <a:p>
            <a:pPr indent="0" lvl="0" marL="0" rtl="0">
              <a:spcBef>
                <a:spcPts val="1600"/>
              </a:spcBef>
              <a:spcAft>
                <a:spcPts val="0"/>
              </a:spcAft>
              <a:buNone/>
            </a:pPr>
            <a:r>
              <a:t/>
            </a:r>
            <a:endParaRPr/>
          </a:p>
          <a:p>
            <a:pPr indent="0" lvl="0" marL="0">
              <a:spcBef>
                <a:spcPts val="1600"/>
              </a:spcBef>
              <a:spcAft>
                <a:spcPts val="0"/>
              </a:spcAft>
              <a:buNone/>
            </a:pPr>
            <a:r>
              <a:t/>
            </a:r>
            <a:endParaRPr/>
          </a:p>
          <a:p>
            <a:pPr indent="-342900" lvl="0" marL="457200" rtl="0">
              <a:spcBef>
                <a:spcPts val="1600"/>
              </a:spcBef>
              <a:spcAft>
                <a:spcPts val="0"/>
              </a:spcAft>
              <a:buClr>
                <a:srgbClr val="FFFFFF"/>
              </a:buClr>
              <a:buSzPts val="1800"/>
              <a:buChar char="●"/>
            </a:pPr>
            <a:r>
              <a:rPr lang="en">
                <a:solidFill>
                  <a:srgbClr val="FFFFFF"/>
                </a:solidFill>
              </a:rPr>
              <a:t>To break it apart, it is 1/2 x</a:t>
            </a:r>
            <a:r>
              <a:rPr lang="en">
                <a:solidFill>
                  <a:srgbClr val="FFFFFF"/>
                </a:solidFill>
              </a:rPr>
              <a:t>¯</a:t>
            </a:r>
            <a:r>
              <a:rPr lang="en">
                <a:solidFill>
                  <a:srgbClr val="FFFFFF"/>
                </a:solidFill>
              </a:rPr>
              <a:t> where x¯ is the mean of the squares of hθ(xi)−yi , or the difference between the predicted value and the actual value.</a:t>
            </a:r>
            <a:endParaRPr>
              <a:solidFill>
                <a:srgbClr val="FFFFFF"/>
              </a:solidFill>
            </a:endParaRPr>
          </a:p>
          <a:p>
            <a:pPr indent="-342900" lvl="0" marL="457200" rtl="0">
              <a:spcBef>
                <a:spcPts val="0"/>
              </a:spcBef>
              <a:spcAft>
                <a:spcPts val="0"/>
              </a:spcAft>
              <a:buClr>
                <a:srgbClr val="FFFFFF"/>
              </a:buClr>
              <a:buSzPts val="1800"/>
              <a:buChar char="●"/>
            </a:pPr>
            <a:r>
              <a:rPr lang="en">
                <a:solidFill>
                  <a:srgbClr val="FFFFFF"/>
                </a:solidFill>
              </a:rPr>
              <a:t>This function is otherwise called the "Squared error function", or "Mean squared error".</a:t>
            </a:r>
            <a:endParaRPr>
              <a:solidFill>
                <a:srgbClr val="FFFFFF"/>
              </a:solidFill>
            </a:endParaRPr>
          </a:p>
          <a:p>
            <a:pPr indent="0" lvl="0" marL="0" rtl="0">
              <a:spcBef>
                <a:spcPts val="1600"/>
              </a:spcBef>
              <a:spcAft>
                <a:spcPts val="1600"/>
              </a:spcAft>
              <a:buNone/>
            </a:pPr>
            <a:r>
              <a:t/>
            </a:r>
            <a:endParaRPr/>
          </a:p>
        </p:txBody>
      </p:sp>
      <p:pic>
        <p:nvPicPr>
          <p:cNvPr id="161" name="Shape 161"/>
          <p:cNvPicPr preferRelativeResize="0"/>
          <p:nvPr/>
        </p:nvPicPr>
        <p:blipFill>
          <a:blip r:embed="rId3">
            <a:alphaModFix/>
          </a:blip>
          <a:stretch>
            <a:fillRect/>
          </a:stretch>
        </p:blipFill>
        <p:spPr>
          <a:xfrm>
            <a:off x="1179700" y="2265025"/>
            <a:ext cx="5851325" cy="778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Cost function contd.,</a:t>
            </a:r>
            <a:endParaRPr/>
          </a:p>
        </p:txBody>
      </p:sp>
      <p:sp>
        <p:nvSpPr>
          <p:cNvPr id="167" name="Shape 1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Char char="●"/>
            </a:pPr>
            <a:r>
              <a:rPr lang="en">
                <a:solidFill>
                  <a:srgbClr val="FFFFFF"/>
                </a:solidFill>
              </a:rPr>
              <a:t>The mean is halved 1/2 as a convenience for the computation of the gradient descent, as the derivative term of the square function will cancel out the 1/2 term.</a:t>
            </a:r>
            <a:endParaRPr>
              <a:solidFill>
                <a:srgbClr val="FFFFFF"/>
              </a:solidFill>
            </a:endParaRPr>
          </a:p>
          <a:p>
            <a:pPr indent="-342900" lvl="0" marL="457200">
              <a:spcBef>
                <a:spcPts val="0"/>
              </a:spcBef>
              <a:spcAft>
                <a:spcPts val="0"/>
              </a:spcAft>
              <a:buClr>
                <a:srgbClr val="FFFFFF"/>
              </a:buClr>
              <a:buSzPts val="1800"/>
              <a:buChar char="●"/>
            </a:pPr>
            <a:r>
              <a:rPr lang="en">
                <a:solidFill>
                  <a:srgbClr val="FFFFFF"/>
                </a:solidFill>
              </a:rPr>
              <a:t>Choose 0o and 0i, so that h(x) is close to y for our training examples.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Today’s Agenda</a:t>
            </a:r>
            <a:endParaRPr/>
          </a:p>
        </p:txBody>
      </p:sp>
      <p:sp>
        <p:nvSpPr>
          <p:cNvPr id="66" name="Shape 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Model Representation of Neural Networks</a:t>
            </a:r>
            <a:endParaRPr/>
          </a:p>
          <a:p>
            <a:pPr indent="-317500" lvl="1" marL="914400" rtl="0">
              <a:spcBef>
                <a:spcPts val="0"/>
              </a:spcBef>
              <a:spcAft>
                <a:spcPts val="0"/>
              </a:spcAft>
              <a:buSzPts val="1400"/>
              <a:buChar char="○"/>
            </a:pPr>
            <a:r>
              <a:rPr lang="en"/>
              <a:t>What is a Neuron?</a:t>
            </a:r>
            <a:endParaRPr/>
          </a:p>
          <a:p>
            <a:pPr indent="-317500" lvl="1" marL="914400" rtl="0">
              <a:spcBef>
                <a:spcPts val="0"/>
              </a:spcBef>
              <a:spcAft>
                <a:spcPts val="0"/>
              </a:spcAft>
              <a:buSzPts val="1400"/>
              <a:buChar char="○"/>
            </a:pPr>
            <a:r>
              <a:rPr lang="en"/>
              <a:t>What is a Dendrite?</a:t>
            </a:r>
            <a:endParaRPr/>
          </a:p>
          <a:p>
            <a:pPr indent="-317500" lvl="1" marL="914400" rtl="0">
              <a:spcBef>
                <a:spcPts val="0"/>
              </a:spcBef>
              <a:spcAft>
                <a:spcPts val="0"/>
              </a:spcAft>
              <a:buSzPts val="1400"/>
              <a:buChar char="○"/>
            </a:pPr>
            <a:r>
              <a:rPr lang="en"/>
              <a:t>What is a Axon?</a:t>
            </a:r>
            <a:endParaRPr/>
          </a:p>
          <a:p>
            <a:pPr indent="-342900" lvl="0" marL="457200" rtl="0">
              <a:spcBef>
                <a:spcPts val="0"/>
              </a:spcBef>
              <a:spcAft>
                <a:spcPts val="0"/>
              </a:spcAft>
              <a:buSzPts val="1800"/>
              <a:buChar char="●"/>
            </a:pPr>
            <a:r>
              <a:rPr lang="en"/>
              <a:t>Model Representation of Artificial Neural Networks</a:t>
            </a:r>
            <a:endParaRPr/>
          </a:p>
          <a:p>
            <a:pPr indent="-317500" lvl="1" marL="914400" rtl="0">
              <a:spcBef>
                <a:spcPts val="0"/>
              </a:spcBef>
              <a:spcAft>
                <a:spcPts val="0"/>
              </a:spcAft>
              <a:buSzPts val="1400"/>
              <a:buChar char="○"/>
            </a:pPr>
            <a:r>
              <a:rPr lang="en"/>
              <a:t>What is a perceptron?</a:t>
            </a:r>
            <a:endParaRPr/>
          </a:p>
          <a:p>
            <a:pPr indent="-317500" lvl="1" marL="914400" rtl="0">
              <a:spcBef>
                <a:spcPts val="0"/>
              </a:spcBef>
              <a:spcAft>
                <a:spcPts val="0"/>
              </a:spcAft>
              <a:buSzPts val="1400"/>
              <a:buChar char="○"/>
            </a:pPr>
            <a:r>
              <a:rPr lang="en"/>
              <a:t>What is Bias and Weights?</a:t>
            </a:r>
            <a:endParaRPr/>
          </a:p>
          <a:p>
            <a:pPr indent="-317500" lvl="1" marL="914400" rtl="0">
              <a:spcBef>
                <a:spcPts val="0"/>
              </a:spcBef>
              <a:spcAft>
                <a:spcPts val="0"/>
              </a:spcAft>
              <a:buSzPts val="1400"/>
              <a:buChar char="○"/>
            </a:pPr>
            <a:r>
              <a:rPr lang="en"/>
              <a:t>What is Input, Output, and Hidden layer?</a:t>
            </a:r>
            <a:endParaRPr/>
          </a:p>
          <a:p>
            <a:pPr indent="-342900" lvl="0" marL="457200" rtl="0">
              <a:spcBef>
                <a:spcPts val="0"/>
              </a:spcBef>
              <a:spcAft>
                <a:spcPts val="0"/>
              </a:spcAft>
              <a:buSzPts val="1800"/>
              <a:buChar char="●"/>
            </a:pPr>
            <a:r>
              <a:rPr lang="en"/>
              <a:t>Demystifying Back Propagation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311700" y="3388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Gradient descent</a:t>
            </a:r>
            <a:endParaRPr/>
          </a:p>
        </p:txBody>
      </p:sp>
      <p:pic>
        <p:nvPicPr>
          <p:cNvPr id="173" name="Shape 173"/>
          <p:cNvPicPr preferRelativeResize="0"/>
          <p:nvPr/>
        </p:nvPicPr>
        <p:blipFill>
          <a:blip r:embed="rId3">
            <a:alphaModFix/>
          </a:blip>
          <a:stretch>
            <a:fillRect/>
          </a:stretch>
        </p:blipFill>
        <p:spPr>
          <a:xfrm>
            <a:off x="508600" y="1093500"/>
            <a:ext cx="7769251" cy="3739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Neural Network example: AND function</a:t>
            </a:r>
            <a:endParaRPr/>
          </a:p>
        </p:txBody>
      </p:sp>
      <p:sp>
        <p:nvSpPr>
          <p:cNvPr id="179" name="Shape 1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80" name="Shape 180"/>
          <p:cNvPicPr preferRelativeResize="0"/>
          <p:nvPr/>
        </p:nvPicPr>
        <p:blipFill>
          <a:blip r:embed="rId3">
            <a:alphaModFix/>
          </a:blip>
          <a:stretch>
            <a:fillRect/>
          </a:stretch>
        </p:blipFill>
        <p:spPr>
          <a:xfrm>
            <a:off x="1067375" y="1235450"/>
            <a:ext cx="7009250" cy="3504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166000" y="168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Neural Network Example: XNOR</a:t>
            </a:r>
            <a:endParaRPr/>
          </a:p>
        </p:txBody>
      </p:sp>
      <p:sp>
        <p:nvSpPr>
          <p:cNvPr id="186" name="Shape 1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87" name="Shape 187"/>
          <p:cNvPicPr preferRelativeResize="0"/>
          <p:nvPr/>
        </p:nvPicPr>
        <p:blipFill>
          <a:blip r:embed="rId3">
            <a:alphaModFix/>
          </a:blip>
          <a:stretch>
            <a:fillRect/>
          </a:stretch>
        </p:blipFill>
        <p:spPr>
          <a:xfrm>
            <a:off x="638725" y="589575"/>
            <a:ext cx="7989799" cy="44731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Matrix vector Multiplication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98" name="Shape 198"/>
          <p:cNvPicPr preferRelativeResize="0"/>
          <p:nvPr/>
        </p:nvPicPr>
        <p:blipFill>
          <a:blip r:embed="rId3">
            <a:alphaModFix/>
          </a:blip>
          <a:stretch>
            <a:fillRect/>
          </a:stretch>
        </p:blipFill>
        <p:spPr>
          <a:xfrm>
            <a:off x="0" y="1260"/>
            <a:ext cx="9144001" cy="514099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04" name="Shape 204"/>
          <p:cNvPicPr preferRelativeResize="0"/>
          <p:nvPr/>
        </p:nvPicPr>
        <p:blipFill>
          <a:blip r:embed="rId3">
            <a:alphaModFix/>
          </a:blip>
          <a:stretch>
            <a:fillRect/>
          </a:stretch>
        </p:blipFill>
        <p:spPr>
          <a:xfrm>
            <a:off x="0" y="1250"/>
            <a:ext cx="9144001" cy="514099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10" name="Shape 210"/>
          <p:cNvPicPr preferRelativeResize="0"/>
          <p:nvPr/>
        </p:nvPicPr>
        <p:blipFill>
          <a:blip r:embed="rId3">
            <a:alphaModFix/>
          </a:blip>
          <a:stretch>
            <a:fillRect/>
          </a:stretch>
        </p:blipFill>
        <p:spPr>
          <a:xfrm>
            <a:off x="0" y="0"/>
            <a:ext cx="9144001" cy="514099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16" name="Shape 216"/>
          <p:cNvPicPr preferRelativeResize="0"/>
          <p:nvPr/>
        </p:nvPicPr>
        <p:blipFill>
          <a:blip r:embed="rId3">
            <a:alphaModFix/>
          </a:blip>
          <a:stretch>
            <a:fillRect/>
          </a:stretch>
        </p:blipFill>
        <p:spPr>
          <a:xfrm>
            <a:off x="0" y="0"/>
            <a:ext cx="9144001" cy="514099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22" name="Shape 222"/>
          <p:cNvPicPr preferRelativeResize="0"/>
          <p:nvPr/>
        </p:nvPicPr>
        <p:blipFill>
          <a:blip r:embed="rId3">
            <a:alphaModFix/>
          </a:blip>
          <a:stretch>
            <a:fillRect/>
          </a:stretch>
        </p:blipFill>
        <p:spPr>
          <a:xfrm>
            <a:off x="0" y="0"/>
            <a:ext cx="9144001" cy="514099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28" name="Shape 228"/>
          <p:cNvPicPr preferRelativeResize="0"/>
          <p:nvPr/>
        </p:nvPicPr>
        <p:blipFill>
          <a:blip r:embed="rId3">
            <a:alphaModFix/>
          </a:blip>
          <a:stretch>
            <a:fillRect/>
          </a:stretch>
        </p:blipFill>
        <p:spPr>
          <a:xfrm>
            <a:off x="25350" y="1259"/>
            <a:ext cx="9144001" cy="51409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Shape 71"/>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Architecture of </a:t>
            </a:r>
            <a:endParaRPr/>
          </a:p>
          <a:p>
            <a:pPr indent="0" lvl="0" marL="0">
              <a:spcBef>
                <a:spcPts val="0"/>
              </a:spcBef>
              <a:spcAft>
                <a:spcPts val="0"/>
              </a:spcAft>
              <a:buNone/>
            </a:pPr>
            <a:r>
              <a:rPr lang="en"/>
              <a:t>Biological Neural Networks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34" name="Shape 234"/>
          <p:cNvPicPr preferRelativeResize="0"/>
          <p:nvPr/>
        </p:nvPicPr>
        <p:blipFill>
          <a:blip r:embed="rId3">
            <a:alphaModFix/>
          </a:blip>
          <a:stretch>
            <a:fillRect/>
          </a:stretch>
        </p:blipFill>
        <p:spPr>
          <a:xfrm>
            <a:off x="0" y="-86600"/>
            <a:ext cx="9144001" cy="52300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happens when we apply shear?</a:t>
            </a:r>
            <a:endParaRPr/>
          </a:p>
        </p:txBody>
      </p:sp>
      <p:pic>
        <p:nvPicPr>
          <p:cNvPr id="240" name="Shape 240"/>
          <p:cNvPicPr preferRelativeResize="0"/>
          <p:nvPr/>
        </p:nvPicPr>
        <p:blipFill>
          <a:blip r:embed="rId3">
            <a:alphaModFix/>
          </a:blip>
          <a:stretch>
            <a:fillRect/>
          </a:stretch>
        </p:blipFill>
        <p:spPr>
          <a:xfrm>
            <a:off x="1766025" y="1214375"/>
            <a:ext cx="5194475" cy="3615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311700" y="2215900"/>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3600"/>
              <a:t>Hello World</a:t>
            </a:r>
            <a:endParaRPr sz="3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49" name="Shape 249"/>
        <p:cNvGrpSpPr/>
        <p:nvPr/>
      </p:nvGrpSpPr>
      <p:grpSpPr>
        <a:xfrm>
          <a:off x="0" y="0"/>
          <a:ext cx="0" cy="0"/>
          <a:chOff x="0" y="0"/>
          <a:chExt cx="0" cy="0"/>
        </a:xfrm>
      </p:grpSpPr>
      <p:pic>
        <p:nvPicPr>
          <p:cNvPr id="250" name="Shape 250"/>
          <p:cNvPicPr preferRelativeResize="0"/>
          <p:nvPr/>
        </p:nvPicPr>
        <p:blipFill>
          <a:blip r:embed="rId3">
            <a:alphaModFix/>
          </a:blip>
          <a:stretch>
            <a:fillRect/>
          </a:stretch>
        </p:blipFill>
        <p:spPr>
          <a:xfrm>
            <a:off x="925600" y="1093925"/>
            <a:ext cx="1756113" cy="1805625"/>
          </a:xfrm>
          <a:prstGeom prst="rect">
            <a:avLst/>
          </a:prstGeom>
          <a:noFill/>
          <a:ln>
            <a:noFill/>
          </a:ln>
        </p:spPr>
      </p:pic>
      <p:pic>
        <p:nvPicPr>
          <p:cNvPr id="251" name="Shape 251"/>
          <p:cNvPicPr preferRelativeResize="0"/>
          <p:nvPr/>
        </p:nvPicPr>
        <p:blipFill>
          <a:blip r:embed="rId4">
            <a:alphaModFix/>
          </a:blip>
          <a:stretch>
            <a:fillRect/>
          </a:stretch>
        </p:blipFill>
        <p:spPr>
          <a:xfrm>
            <a:off x="2774400" y="1017713"/>
            <a:ext cx="6057900" cy="1933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5" name="Shape 255"/>
        <p:cNvGrpSpPr/>
        <p:nvPr/>
      </p:nvGrpSpPr>
      <p:grpSpPr>
        <a:xfrm>
          <a:off x="0" y="0"/>
          <a:ext cx="0" cy="0"/>
          <a:chOff x="0" y="0"/>
          <a:chExt cx="0" cy="0"/>
        </a:xfrm>
      </p:grpSpPr>
      <p:sp>
        <p:nvSpPr>
          <p:cNvPr id="256" name="Shape 2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257" name="Shape 257"/>
          <p:cNvPicPr preferRelativeResize="0"/>
          <p:nvPr/>
        </p:nvPicPr>
        <p:blipFill>
          <a:blip r:embed="rId3">
            <a:alphaModFix/>
          </a:blip>
          <a:stretch>
            <a:fillRect/>
          </a:stretch>
        </p:blipFill>
        <p:spPr>
          <a:xfrm>
            <a:off x="2014538" y="823913"/>
            <a:ext cx="5114925" cy="4257675"/>
          </a:xfrm>
          <a:prstGeom prst="rect">
            <a:avLst/>
          </a:prstGeom>
          <a:noFill/>
          <a:ln>
            <a:noFill/>
          </a:ln>
        </p:spPr>
      </p:pic>
      <p:sp>
        <p:nvSpPr>
          <p:cNvPr id="258" name="Shape 258"/>
          <p:cNvSpPr txBox="1"/>
          <p:nvPr>
            <p:ph type="title"/>
          </p:nvPr>
        </p:nvSpPr>
        <p:spPr>
          <a:xfrm>
            <a:off x="311700" y="216425"/>
            <a:ext cx="8520600" cy="572700"/>
          </a:xfrm>
          <a:prstGeom prst="rect">
            <a:avLst/>
          </a:prstGeom>
          <a:solidFill>
            <a:schemeClr val="lt1"/>
          </a:solidFill>
        </p:spPr>
        <p:txBody>
          <a:bodyPr anchorCtr="0" anchor="t" bIns="91425" lIns="91425" spcFirstLastPara="1" rIns="91425" wrap="square" tIns="91425">
            <a:noAutofit/>
          </a:bodyPr>
          <a:lstStyle/>
          <a:p>
            <a:pPr indent="0" lvl="0" marL="0" rtl="0">
              <a:spcBef>
                <a:spcPts val="0"/>
              </a:spcBef>
              <a:spcAft>
                <a:spcPts val="0"/>
              </a:spcAft>
              <a:buNone/>
            </a:pPr>
            <a:r>
              <a:rPr lang="en"/>
              <a:t>A simple network to classify handwritten digits</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62" name="Shape 262"/>
        <p:cNvGrpSpPr/>
        <p:nvPr/>
      </p:nvGrpSpPr>
      <p:grpSpPr>
        <a:xfrm>
          <a:off x="0" y="0"/>
          <a:ext cx="0" cy="0"/>
          <a:chOff x="0" y="0"/>
          <a:chExt cx="0" cy="0"/>
        </a:xfrm>
      </p:grpSpPr>
      <p:sp>
        <p:nvSpPr>
          <p:cNvPr id="263" name="Shape 2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do we recognize this using ANN</a:t>
            </a:r>
            <a:endParaRPr/>
          </a:p>
        </p:txBody>
      </p:sp>
      <p:pic>
        <p:nvPicPr>
          <p:cNvPr id="264" name="Shape 264"/>
          <p:cNvPicPr preferRelativeResize="0"/>
          <p:nvPr/>
        </p:nvPicPr>
        <p:blipFill>
          <a:blip r:embed="rId3">
            <a:alphaModFix/>
          </a:blip>
          <a:stretch>
            <a:fillRect/>
          </a:stretch>
        </p:blipFill>
        <p:spPr>
          <a:xfrm>
            <a:off x="1604963" y="1962150"/>
            <a:ext cx="5934075" cy="1219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68" name="Shape 268"/>
        <p:cNvGrpSpPr/>
        <p:nvPr/>
      </p:nvGrpSpPr>
      <p:grpSpPr>
        <a:xfrm>
          <a:off x="0" y="0"/>
          <a:ext cx="0" cy="0"/>
          <a:chOff x="0" y="0"/>
          <a:chExt cx="0" cy="0"/>
        </a:xfrm>
      </p:grpSpPr>
      <p:sp>
        <p:nvSpPr>
          <p:cNvPr id="269" name="Shape 2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Split</a:t>
            </a:r>
            <a:endParaRPr/>
          </a:p>
        </p:txBody>
      </p:sp>
      <p:pic>
        <p:nvPicPr>
          <p:cNvPr id="270" name="Shape 270"/>
          <p:cNvPicPr preferRelativeResize="0"/>
          <p:nvPr/>
        </p:nvPicPr>
        <p:blipFill>
          <a:blip r:embed="rId3">
            <a:alphaModFix/>
          </a:blip>
          <a:stretch>
            <a:fillRect/>
          </a:stretch>
        </p:blipFill>
        <p:spPr>
          <a:xfrm>
            <a:off x="1571625" y="2100263"/>
            <a:ext cx="6000750" cy="942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74" name="Shape 274"/>
        <p:cNvGrpSpPr/>
        <p:nvPr/>
      </p:nvGrpSpPr>
      <p:grpSpPr>
        <a:xfrm>
          <a:off x="0" y="0"/>
          <a:ext cx="0" cy="0"/>
          <a:chOff x="0" y="0"/>
          <a:chExt cx="0" cy="0"/>
        </a:xfrm>
      </p:grpSpPr>
      <p:pic>
        <p:nvPicPr>
          <p:cNvPr id="275" name="Shape 275"/>
          <p:cNvPicPr preferRelativeResize="0"/>
          <p:nvPr/>
        </p:nvPicPr>
        <p:blipFill>
          <a:blip r:embed="rId3">
            <a:alphaModFix/>
          </a:blip>
          <a:stretch>
            <a:fillRect/>
          </a:stretch>
        </p:blipFill>
        <p:spPr>
          <a:xfrm>
            <a:off x="3394056" y="1612569"/>
            <a:ext cx="2355875" cy="23654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9" name="Shape 279"/>
        <p:cNvGrpSpPr/>
        <p:nvPr/>
      </p:nvGrpSpPr>
      <p:grpSpPr>
        <a:xfrm>
          <a:off x="0" y="0"/>
          <a:ext cx="0" cy="0"/>
          <a:chOff x="0" y="0"/>
          <a:chExt cx="0" cy="0"/>
        </a:xfrm>
      </p:grpSpPr>
      <p:sp>
        <p:nvSpPr>
          <p:cNvPr id="280" name="Shape 2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281" name="Shape 281"/>
          <p:cNvPicPr preferRelativeResize="0"/>
          <p:nvPr/>
        </p:nvPicPr>
        <p:blipFill>
          <a:blip r:embed="rId3">
            <a:alphaModFix/>
          </a:blip>
          <a:stretch>
            <a:fillRect/>
          </a:stretch>
        </p:blipFill>
        <p:spPr>
          <a:xfrm>
            <a:off x="1266003" y="1428750"/>
            <a:ext cx="6358775" cy="3546900"/>
          </a:xfrm>
          <a:prstGeom prst="rect">
            <a:avLst/>
          </a:prstGeom>
          <a:noFill/>
          <a:ln>
            <a:noFill/>
          </a:ln>
        </p:spPr>
      </p:pic>
      <p:pic>
        <p:nvPicPr>
          <p:cNvPr id="282" name="Shape 282"/>
          <p:cNvPicPr preferRelativeResize="0"/>
          <p:nvPr/>
        </p:nvPicPr>
        <p:blipFill>
          <a:blip r:embed="rId4">
            <a:alphaModFix/>
          </a:blip>
          <a:stretch>
            <a:fillRect/>
          </a:stretch>
        </p:blipFill>
        <p:spPr>
          <a:xfrm>
            <a:off x="311700" y="445022"/>
            <a:ext cx="4359150" cy="685025"/>
          </a:xfrm>
          <a:prstGeom prst="rect">
            <a:avLst/>
          </a:prstGeom>
          <a:noFill/>
          <a:ln>
            <a:noFill/>
          </a:ln>
        </p:spPr>
      </p:pic>
      <p:pic>
        <p:nvPicPr>
          <p:cNvPr id="283" name="Shape 283"/>
          <p:cNvPicPr preferRelativeResize="0"/>
          <p:nvPr/>
        </p:nvPicPr>
        <p:blipFill>
          <a:blip r:embed="rId5">
            <a:alphaModFix/>
          </a:blip>
          <a:stretch>
            <a:fillRect/>
          </a:stretch>
        </p:blipFill>
        <p:spPr>
          <a:xfrm>
            <a:off x="311700" y="2524850"/>
            <a:ext cx="897725" cy="925775"/>
          </a:xfrm>
          <a:prstGeom prst="rect">
            <a:avLst/>
          </a:prstGeom>
          <a:noFill/>
          <a:ln>
            <a:noFill/>
          </a:ln>
        </p:spPr>
      </p:pic>
      <p:pic>
        <p:nvPicPr>
          <p:cNvPr id="284" name="Shape 284"/>
          <p:cNvPicPr preferRelativeResize="0"/>
          <p:nvPr/>
        </p:nvPicPr>
        <p:blipFill>
          <a:blip r:embed="rId5">
            <a:alphaModFix/>
          </a:blip>
          <a:stretch>
            <a:fillRect/>
          </a:stretch>
        </p:blipFill>
        <p:spPr>
          <a:xfrm>
            <a:off x="7776200" y="2815513"/>
            <a:ext cx="897725" cy="925775"/>
          </a:xfrm>
          <a:prstGeom prst="rect">
            <a:avLst/>
          </a:prstGeom>
          <a:noFill/>
          <a:ln>
            <a:noFill/>
          </a:ln>
        </p:spPr>
      </p:pic>
      <p:pic>
        <p:nvPicPr>
          <p:cNvPr id="285" name="Shape 285"/>
          <p:cNvPicPr preferRelativeResize="0"/>
          <p:nvPr/>
        </p:nvPicPr>
        <p:blipFill>
          <a:blip r:embed="rId6">
            <a:alphaModFix/>
          </a:blip>
          <a:stretch>
            <a:fillRect/>
          </a:stretch>
        </p:blipFill>
        <p:spPr>
          <a:xfrm>
            <a:off x="3219325" y="1445556"/>
            <a:ext cx="387305" cy="398230"/>
          </a:xfrm>
          <a:prstGeom prst="rect">
            <a:avLst/>
          </a:prstGeom>
          <a:noFill/>
          <a:ln>
            <a:noFill/>
          </a:ln>
        </p:spPr>
      </p:pic>
      <p:pic>
        <p:nvPicPr>
          <p:cNvPr id="286" name="Shape 286"/>
          <p:cNvPicPr preferRelativeResize="0"/>
          <p:nvPr/>
        </p:nvPicPr>
        <p:blipFill>
          <a:blip r:embed="rId7">
            <a:alphaModFix/>
          </a:blip>
          <a:stretch>
            <a:fillRect/>
          </a:stretch>
        </p:blipFill>
        <p:spPr>
          <a:xfrm>
            <a:off x="3627071" y="1428747"/>
            <a:ext cx="1336048" cy="426450"/>
          </a:xfrm>
          <a:prstGeom prst="rect">
            <a:avLst/>
          </a:prstGeom>
          <a:noFill/>
          <a:ln>
            <a:noFill/>
          </a:ln>
        </p:spPr>
      </p:pic>
      <p:pic>
        <p:nvPicPr>
          <p:cNvPr id="287" name="Shape 287"/>
          <p:cNvPicPr preferRelativeResize="0"/>
          <p:nvPr/>
        </p:nvPicPr>
        <p:blipFill>
          <a:blip r:embed="rId8">
            <a:alphaModFix/>
          </a:blip>
          <a:stretch>
            <a:fillRect/>
          </a:stretch>
        </p:blipFill>
        <p:spPr>
          <a:xfrm>
            <a:off x="5368500" y="1088275"/>
            <a:ext cx="256919" cy="398225"/>
          </a:xfrm>
          <a:prstGeom prst="rect">
            <a:avLst/>
          </a:prstGeom>
          <a:noFill/>
          <a:ln>
            <a:noFill/>
          </a:ln>
        </p:spPr>
      </p:pic>
      <p:pic>
        <p:nvPicPr>
          <p:cNvPr id="288" name="Shape 288"/>
          <p:cNvPicPr preferRelativeResize="0"/>
          <p:nvPr/>
        </p:nvPicPr>
        <p:blipFill>
          <a:blip r:embed="rId9">
            <a:alphaModFix/>
          </a:blip>
          <a:stretch>
            <a:fillRect/>
          </a:stretch>
        </p:blipFill>
        <p:spPr>
          <a:xfrm>
            <a:off x="5721703" y="1152475"/>
            <a:ext cx="327645" cy="269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92" name="Shape 292"/>
        <p:cNvGrpSpPr/>
        <p:nvPr/>
      </p:nvGrpSpPr>
      <p:grpSpPr>
        <a:xfrm>
          <a:off x="0" y="0"/>
          <a:ext cx="0" cy="0"/>
          <a:chOff x="0" y="0"/>
          <a:chExt cx="0" cy="0"/>
        </a:xfrm>
      </p:grpSpPr>
      <p:pic>
        <p:nvPicPr>
          <p:cNvPr id="293" name="Shape 293"/>
          <p:cNvPicPr preferRelativeResize="0"/>
          <p:nvPr/>
        </p:nvPicPr>
        <p:blipFill>
          <a:blip r:embed="rId3">
            <a:alphaModFix/>
          </a:blip>
          <a:stretch>
            <a:fillRect/>
          </a:stretch>
        </p:blipFill>
        <p:spPr>
          <a:xfrm>
            <a:off x="423863" y="385763"/>
            <a:ext cx="8296275" cy="4371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Shape 76"/>
          <p:cNvSpPr txBox="1"/>
          <p:nvPr>
            <p:ph type="title"/>
          </p:nvPr>
        </p:nvSpPr>
        <p:spPr>
          <a:xfrm>
            <a:off x="311700" y="2187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does Neural Network Comprises of?</a:t>
            </a:r>
            <a:endParaRPr/>
          </a:p>
        </p:txBody>
      </p:sp>
      <p:pic>
        <p:nvPicPr>
          <p:cNvPr id="77" name="Shape 77"/>
          <p:cNvPicPr preferRelativeResize="0"/>
          <p:nvPr/>
        </p:nvPicPr>
        <p:blipFill>
          <a:blip r:embed="rId3">
            <a:alphaModFix/>
          </a:blip>
          <a:stretch>
            <a:fillRect/>
          </a:stretch>
        </p:blipFill>
        <p:spPr>
          <a:xfrm>
            <a:off x="1009563" y="869900"/>
            <a:ext cx="6841773" cy="42281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97" name="Shape 297"/>
        <p:cNvGrpSpPr/>
        <p:nvPr/>
      </p:nvGrpSpPr>
      <p:grpSpPr>
        <a:xfrm>
          <a:off x="0" y="0"/>
          <a:ext cx="0" cy="0"/>
          <a:chOff x="0" y="0"/>
          <a:chExt cx="0" cy="0"/>
        </a:xfrm>
      </p:grpSpPr>
      <p:pic>
        <p:nvPicPr>
          <p:cNvPr id="298" name="Shape 298"/>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pic>
        <p:nvPicPr>
          <p:cNvPr id="303" name="Shape 303"/>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pic>
        <p:nvPicPr>
          <p:cNvPr id="308" name="Shape 308"/>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pic>
        <p:nvPicPr>
          <p:cNvPr id="313" name="Shape 313"/>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pic>
        <p:nvPicPr>
          <p:cNvPr id="318" name="Shape 318"/>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pic>
        <p:nvPicPr>
          <p:cNvPr id="323" name="Shape 323"/>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pic>
        <p:nvPicPr>
          <p:cNvPr id="328" name="Shape 328"/>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id="333" name="Shape 333"/>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pic>
        <p:nvPicPr>
          <p:cNvPr id="338" name="Shape 338"/>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pic>
        <p:nvPicPr>
          <p:cNvPr id="343" name="Shape 343"/>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Shape 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is a Neuron?</a:t>
            </a:r>
            <a:endParaRPr/>
          </a:p>
          <a:p>
            <a:pPr indent="0" lvl="0" marL="0">
              <a:spcBef>
                <a:spcPts val="0"/>
              </a:spcBef>
              <a:spcAft>
                <a:spcPts val="0"/>
              </a:spcAft>
              <a:buNone/>
            </a:pPr>
            <a:r>
              <a:t/>
            </a:r>
            <a:endParaRPr/>
          </a:p>
        </p:txBody>
      </p:sp>
      <p:sp>
        <p:nvSpPr>
          <p:cNvPr id="83" name="Shape 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Neuron </a:t>
            </a:r>
            <a:r>
              <a:rPr lang="en"/>
              <a:t>is an electrically excitable cell that receives, processes, and transmits information through electrical and chemical signals.</a:t>
            </a:r>
            <a:endParaRPr/>
          </a:p>
          <a:p>
            <a:pPr indent="-342900" lvl="0" marL="457200" rtl="0">
              <a:spcBef>
                <a:spcPts val="0"/>
              </a:spcBef>
              <a:spcAft>
                <a:spcPts val="0"/>
              </a:spcAft>
              <a:buSzPts val="1800"/>
              <a:buChar char="●"/>
            </a:pPr>
            <a:r>
              <a:rPr lang="en"/>
              <a:t>Three things to notice</a:t>
            </a:r>
            <a:endParaRPr/>
          </a:p>
          <a:p>
            <a:pPr indent="-317500" lvl="1" marL="914400" rtl="0">
              <a:spcBef>
                <a:spcPts val="0"/>
              </a:spcBef>
              <a:spcAft>
                <a:spcPts val="0"/>
              </a:spcAft>
              <a:buSzPts val="1400"/>
              <a:buChar char="○"/>
            </a:pPr>
            <a:r>
              <a:rPr lang="en"/>
              <a:t>Cell body</a:t>
            </a:r>
            <a:endParaRPr/>
          </a:p>
          <a:p>
            <a:pPr indent="-317500" lvl="1" marL="914400" rtl="0">
              <a:spcBef>
                <a:spcPts val="0"/>
              </a:spcBef>
              <a:spcAft>
                <a:spcPts val="0"/>
              </a:spcAft>
              <a:buSzPts val="1400"/>
              <a:buChar char="○"/>
            </a:pPr>
            <a:r>
              <a:rPr lang="en"/>
              <a:t>Number of input wires (dendrites)</a:t>
            </a:r>
            <a:endParaRPr/>
          </a:p>
          <a:p>
            <a:pPr indent="-317500" lvl="1" marL="914400" rtl="0">
              <a:spcBef>
                <a:spcPts val="0"/>
              </a:spcBef>
              <a:spcAft>
                <a:spcPts val="0"/>
              </a:spcAft>
              <a:buSzPts val="1400"/>
              <a:buChar char="○"/>
            </a:pPr>
            <a:r>
              <a:rPr lang="en"/>
              <a:t>Output wire (axon)</a:t>
            </a:r>
            <a:endParaRPr/>
          </a:p>
          <a:p>
            <a:pPr indent="-342900" lvl="0" marL="457200" rtl="0">
              <a:spcBef>
                <a:spcPts val="0"/>
              </a:spcBef>
              <a:spcAft>
                <a:spcPts val="0"/>
              </a:spcAft>
              <a:buSzPts val="1800"/>
              <a:buChar char="●"/>
            </a:pPr>
            <a:r>
              <a:rPr lang="en"/>
              <a:t>Simpler level</a:t>
            </a:r>
            <a:endParaRPr/>
          </a:p>
          <a:p>
            <a:pPr indent="-317500" lvl="1" marL="914400" rtl="0">
              <a:spcBef>
                <a:spcPts val="0"/>
              </a:spcBef>
              <a:spcAft>
                <a:spcPts val="0"/>
              </a:spcAft>
              <a:buSzPts val="1400"/>
              <a:buChar char="○"/>
            </a:pPr>
            <a:r>
              <a:rPr lang="en"/>
              <a:t>Neuron gets one or more inputs through dendrites</a:t>
            </a:r>
            <a:endParaRPr/>
          </a:p>
          <a:p>
            <a:pPr indent="-317500" lvl="1" marL="914400" rtl="0">
              <a:spcBef>
                <a:spcPts val="0"/>
              </a:spcBef>
              <a:spcAft>
                <a:spcPts val="0"/>
              </a:spcAft>
              <a:buSzPts val="1400"/>
              <a:buChar char="○"/>
            </a:pPr>
            <a:r>
              <a:rPr lang="en"/>
              <a:t>Does processing</a:t>
            </a:r>
            <a:endParaRPr/>
          </a:p>
          <a:p>
            <a:pPr indent="-317500" lvl="1" marL="914400" rtl="0">
              <a:spcBef>
                <a:spcPts val="0"/>
              </a:spcBef>
              <a:spcAft>
                <a:spcPts val="0"/>
              </a:spcAft>
              <a:buSzPts val="1400"/>
              <a:buChar char="○"/>
            </a:pPr>
            <a:r>
              <a:rPr lang="en"/>
              <a:t>Sends output down axon</a:t>
            </a:r>
            <a:endParaRPr/>
          </a:p>
          <a:p>
            <a:pPr indent="-342900" lvl="0" marL="457200" rtl="0">
              <a:spcBef>
                <a:spcPts val="0"/>
              </a:spcBef>
              <a:spcAft>
                <a:spcPts val="0"/>
              </a:spcAft>
              <a:buSzPts val="1800"/>
              <a:buChar char="●"/>
            </a:pPr>
            <a:r>
              <a:rPr lang="en"/>
              <a:t>Neurons communicate through electric spikes</a:t>
            </a:r>
            <a:endParaRPr/>
          </a:p>
          <a:p>
            <a:pPr indent="-317500" lvl="1" marL="914400" rtl="0">
              <a:spcBef>
                <a:spcPts val="0"/>
              </a:spcBef>
              <a:spcAft>
                <a:spcPts val="0"/>
              </a:spcAft>
              <a:buSzPts val="1400"/>
              <a:buChar char="○"/>
            </a:pPr>
            <a:r>
              <a:rPr lang="en"/>
              <a:t>Pulse of electricity via axon to another neuron</a:t>
            </a:r>
            <a:endParaRPr/>
          </a:p>
          <a:p>
            <a:pPr indent="0" lvl="0" marL="0">
              <a:spcBef>
                <a:spcPts val="160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Shape 348"/>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54" name="Shape 3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55" name="Shape 355"/>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Shape 3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61" name="Shape 3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62" name="Shape 362"/>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68" name="Shape 3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69" name="Shape 369"/>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3" name="Shape 373"/>
        <p:cNvGrpSpPr/>
        <p:nvPr/>
      </p:nvGrpSpPr>
      <p:grpSpPr>
        <a:xfrm>
          <a:off x="0" y="0"/>
          <a:ext cx="0" cy="0"/>
          <a:chOff x="0" y="0"/>
          <a:chExt cx="0" cy="0"/>
        </a:xfrm>
      </p:grpSpPr>
      <p:sp>
        <p:nvSpPr>
          <p:cNvPr id="374" name="Shape 3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375" name="Shape 375"/>
          <p:cNvPicPr preferRelativeResize="0"/>
          <p:nvPr/>
        </p:nvPicPr>
        <p:blipFill>
          <a:blip r:embed="rId3">
            <a:alphaModFix/>
          </a:blip>
          <a:stretch>
            <a:fillRect/>
          </a:stretch>
        </p:blipFill>
        <p:spPr>
          <a:xfrm>
            <a:off x="901824" y="733000"/>
            <a:ext cx="7131025" cy="39632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79" name="Shape 379"/>
        <p:cNvGrpSpPr/>
        <p:nvPr/>
      </p:nvGrpSpPr>
      <p:grpSpPr>
        <a:xfrm>
          <a:off x="0" y="0"/>
          <a:ext cx="0" cy="0"/>
          <a:chOff x="0" y="0"/>
          <a:chExt cx="0" cy="0"/>
        </a:xfrm>
      </p:grpSpPr>
      <p:sp>
        <p:nvSpPr>
          <p:cNvPr id="380" name="Shape 3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381" name="Shape 381"/>
          <p:cNvPicPr preferRelativeResize="0"/>
          <p:nvPr/>
        </p:nvPicPr>
        <p:blipFill>
          <a:blip r:embed="rId3">
            <a:alphaModFix/>
          </a:blip>
          <a:stretch>
            <a:fillRect/>
          </a:stretch>
        </p:blipFill>
        <p:spPr>
          <a:xfrm>
            <a:off x="1693568" y="0"/>
            <a:ext cx="5756864" cy="51434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References</a:t>
            </a:r>
            <a:endParaRPr/>
          </a:p>
        </p:txBody>
      </p:sp>
      <p:sp>
        <p:nvSpPr>
          <p:cNvPr id="387" name="Shape 387"/>
          <p:cNvSpPr txBox="1"/>
          <p:nvPr>
            <p:ph idx="1" type="body"/>
          </p:nvPr>
        </p:nvSpPr>
        <p:spPr>
          <a:xfrm>
            <a:off x="311700" y="1152475"/>
            <a:ext cx="87204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3"/>
              </a:rPr>
              <a:t>http://neuralnetworksanddeeplearning.com/chap2.html</a:t>
            </a:r>
            <a:endParaRPr/>
          </a:p>
          <a:p>
            <a:pPr indent="0" lvl="0" marL="0">
              <a:spcBef>
                <a:spcPts val="1600"/>
              </a:spcBef>
              <a:spcAft>
                <a:spcPts val="0"/>
              </a:spcAft>
              <a:buNone/>
            </a:pPr>
            <a:r>
              <a:rPr lang="en" u="sng">
                <a:solidFill>
                  <a:schemeClr val="hlink"/>
                </a:solidFill>
                <a:hlinkClick r:id="rId4"/>
              </a:rPr>
              <a:t>https://www.youtube.com/playlist?list=PLZHQObOWTQDNU6R1_67000Dx_ZCJB-3pi</a:t>
            </a:r>
            <a:endParaRPr/>
          </a:p>
          <a:p>
            <a:pPr indent="0" lvl="0" marL="0">
              <a:spcBef>
                <a:spcPts val="1600"/>
              </a:spcBef>
              <a:spcAft>
                <a:spcPts val="0"/>
              </a:spcAft>
              <a:buNone/>
            </a:pPr>
            <a:r>
              <a:rPr lang="en"/>
              <a:t>Machine Learning Course by AndrewNG</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is a Dendrite?</a:t>
            </a:r>
            <a:endParaRPr/>
          </a:p>
        </p:txBody>
      </p:sp>
      <p:sp>
        <p:nvSpPr>
          <p:cNvPr id="89" name="Shape 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Dendrites are projections of a neuron (nerve cell) that receive signals (information) from other neurons</a:t>
            </a:r>
            <a:endParaRPr/>
          </a:p>
          <a:p>
            <a:pPr indent="-342900" lvl="0" marL="457200" rtl="0">
              <a:spcBef>
                <a:spcPts val="0"/>
              </a:spcBef>
              <a:spcAft>
                <a:spcPts val="0"/>
              </a:spcAft>
              <a:buSzPts val="1800"/>
              <a:buChar char="●"/>
            </a:pPr>
            <a:r>
              <a:rPr lang="en"/>
              <a:t>The information transfer is usually received at the dendrites through chemical signals, then it travels to the cell body, continues along the neuronal axon as electric impulses, and</a:t>
            </a:r>
            <a:endParaRPr/>
          </a:p>
          <a:p>
            <a:pPr indent="-342900" lvl="0" marL="457200">
              <a:spcBef>
                <a:spcPts val="0"/>
              </a:spcBef>
              <a:spcAft>
                <a:spcPts val="0"/>
              </a:spcAft>
              <a:buSzPts val="1800"/>
              <a:buChar char="●"/>
            </a:pPr>
            <a:r>
              <a:rPr lang="en"/>
              <a:t>It is finally transferred onto the next neuron at the synapse, which is the place where the two neurons exchange information through chemical signals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Shape 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5" name="Shape 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is a Axon?</a:t>
            </a:r>
            <a:endParaRPr/>
          </a:p>
        </p:txBody>
      </p:sp>
      <p:sp>
        <p:nvSpPr>
          <p:cNvPr id="101" name="Shape 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An Axon </a:t>
            </a:r>
            <a:r>
              <a:rPr lang="en"/>
              <a:t>is a long, slender projection of a neuron, that typically conducts electrical impulses known as action potentials.</a:t>
            </a:r>
            <a:endParaRPr/>
          </a:p>
          <a:p>
            <a:pPr indent="-342900" lvl="0" marL="457200">
              <a:spcBef>
                <a:spcPts val="0"/>
              </a:spcBef>
              <a:spcAft>
                <a:spcPts val="0"/>
              </a:spcAft>
              <a:buSzPts val="1800"/>
              <a:buChar char="●"/>
            </a:pPr>
            <a:r>
              <a:rPr lang="en"/>
              <a:t>The function of the axon is to transmit information to different neurons, muscles, and glands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Shape 106"/>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Architecture</a:t>
            </a:r>
            <a:endParaRPr/>
          </a:p>
          <a:p>
            <a:pPr indent="0" lvl="0" marL="0">
              <a:spcBef>
                <a:spcPts val="0"/>
              </a:spcBef>
              <a:spcAft>
                <a:spcPts val="0"/>
              </a:spcAft>
              <a:buNone/>
            </a:pPr>
            <a:r>
              <a:rPr lang="en"/>
              <a:t>of </a:t>
            </a:r>
            <a:endParaRPr/>
          </a:p>
          <a:p>
            <a:pPr indent="0" lvl="0" marL="0" rtl="0">
              <a:spcBef>
                <a:spcPts val="0"/>
              </a:spcBef>
              <a:spcAft>
                <a:spcPts val="0"/>
              </a:spcAft>
              <a:buNone/>
            </a:pPr>
            <a:r>
              <a:rPr lang="en"/>
              <a:t>Artificial Neural Network</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